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1732" r:id="rId2"/>
    <p:sldId id="1733" r:id="rId3"/>
    <p:sldId id="1734" r:id="rId4"/>
    <p:sldId id="1735" r:id="rId5"/>
    <p:sldId id="1748" r:id="rId6"/>
    <p:sldId id="1749" r:id="rId7"/>
    <p:sldId id="1736" r:id="rId8"/>
    <p:sldId id="256" r:id="rId9"/>
    <p:sldId id="830" r:id="rId10"/>
    <p:sldId id="1738" r:id="rId11"/>
    <p:sldId id="1479" r:id="rId12"/>
    <p:sldId id="1499" r:id="rId13"/>
    <p:sldId id="1750" r:id="rId14"/>
    <p:sldId id="1739" r:id="rId15"/>
    <p:sldId id="1740" r:id="rId16"/>
    <p:sldId id="1741" r:id="rId17"/>
    <p:sldId id="1489" r:id="rId18"/>
    <p:sldId id="1497" r:id="rId19"/>
    <p:sldId id="174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eg>
</file>

<file path=ppt/media/image18.jpg>
</file>

<file path=ppt/media/image19.png>
</file>

<file path=ppt/media/image2.png>
</file>

<file path=ppt/media/image3.jp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5449C-6692-4D1D-9946-4296BA79B2A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863DA-929C-4205-B397-EE1D6EC857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511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5765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41F39-12D5-4F53-ACA8-D00486AAC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E5A120-3685-4806-B288-D714EA3343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E6B1E-A3C5-435D-88D1-54CD48162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1CDD0-443E-4820-A795-1112EE8CA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E3421-EAE2-4B06-9171-F356AFBD5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204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81049-E2FF-419F-B8BE-FEF819522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E88A10-BBDF-4E82-BB5B-0F9334B819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23556-15EE-4715-81EF-D68CCDFAA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B404A-7920-4968-80EE-AFBF6E9A4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75A9C-E184-49C4-A849-D6EE0F84E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2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5AAA2F-E2DF-4636-A3B4-D56DBF260C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C0C740-4D82-45DD-8D87-8AAFE9EFFD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32740-4E07-4C2A-9AA5-BB1DED841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BE0FAF-1515-4CCC-802C-6D991DDB8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A58E9E-0D17-467A-93DD-6E1FBB92B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06579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5" y="337372"/>
            <a:ext cx="323943" cy="665928"/>
          </a:xfrm>
          <a:prstGeom prst="rect">
            <a:avLst/>
          </a:prstGeom>
          <a:solidFill>
            <a:srgbClr val="EC1C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>
              <a:solidFill>
                <a:prstClr val="white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6536959"/>
            <a:ext cx="12192000" cy="0"/>
          </a:xfrm>
          <a:prstGeom prst="line">
            <a:avLst/>
          </a:prstGeom>
          <a:ln>
            <a:solidFill>
              <a:srgbClr val="EC1C2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 userDrawn="1"/>
        </p:nvSpPr>
        <p:spPr>
          <a:xfrm>
            <a:off x="0" y="6791325"/>
            <a:ext cx="12192000" cy="71343"/>
          </a:xfrm>
          <a:prstGeom prst="rect">
            <a:avLst/>
          </a:prstGeom>
          <a:solidFill>
            <a:srgbClr val="EC1C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>
              <a:solidFill>
                <a:prstClr val="white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A77EB6-B747-C54C-8AE4-B5199BAF4C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7772" y="6563409"/>
            <a:ext cx="348447" cy="2279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92DD83-7B8A-A940-A534-5CF2FFAF6BB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015" y="6587509"/>
            <a:ext cx="609600" cy="175847"/>
          </a:xfrm>
          <a:prstGeom prst="rect">
            <a:avLst/>
          </a:prstGeom>
        </p:spPr>
      </p:pic>
      <p:sp>
        <p:nvSpPr>
          <p:cNvPr id="8" name="Plassholder for lysbildenummer 11">
            <a:extLst>
              <a:ext uri="{FF2B5EF4-FFF2-40B4-BE49-F238E27FC236}">
                <a16:creationId xmlns:a16="http://schemas.microsoft.com/office/drawing/2014/main" id="{98A00C7C-C726-3C44-8C3F-5CE8BD4853A9}"/>
              </a:ext>
            </a:extLst>
          </p:cNvPr>
          <p:cNvSpPr txBox="1">
            <a:spLocks/>
          </p:cNvSpPr>
          <p:nvPr userDrawn="1"/>
        </p:nvSpPr>
        <p:spPr>
          <a:xfrm>
            <a:off x="11372089" y="6454712"/>
            <a:ext cx="621315" cy="43166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457145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45" algn="l" defTabSz="45714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91" algn="l" defTabSz="45714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37" algn="l" defTabSz="45714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582" algn="l" defTabSz="45714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28" algn="l" defTabSz="45714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873" algn="l" defTabSz="45714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18" algn="l" defTabSz="45714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164" algn="l" defTabSz="45714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112248">
              <a:defRPr/>
            </a:pPr>
            <a:r>
              <a:rPr lang="nb-NO" sz="1067" kern="0" dirty="0">
                <a:solidFill>
                  <a:srgbClr val="404041"/>
                </a:solidFill>
                <a:latin typeface="Helvetica Neue Light" charset="0"/>
                <a:cs typeface="Helvetica Neue Light" charset="0"/>
              </a:rPr>
              <a:t>P.0</a:t>
            </a:r>
            <a:fld id="{0FB97BDA-2357-114C-BBFD-76B1A6CA5EC4}" type="slidenum">
              <a:rPr lang="nb-NO" sz="1067" kern="0" smtClean="0">
                <a:solidFill>
                  <a:srgbClr val="404041"/>
                </a:solidFill>
                <a:latin typeface="Helvetica Neue Light" charset="0"/>
                <a:cs typeface="Helvetica Neue Light" charset="0"/>
              </a:rPr>
              <a:pPr defTabSz="1112248">
                <a:defRPr/>
              </a:pPr>
              <a:t>‹#›</a:t>
            </a:fld>
            <a:endParaRPr lang="nb-NO" sz="1067" kern="0" dirty="0">
              <a:solidFill>
                <a:srgbClr val="404041"/>
              </a:solidFill>
              <a:latin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560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B9AFF-F868-47D7-B49B-B4143E965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09B1C-806C-4F7C-BA9E-00F5B2A8A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30127-070E-40A6-AEC4-7182A1AB3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393C8-58A8-43BD-89CA-732563F16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9E328-7335-48B4-A1AC-5C8BF0CF6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553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E7664-B55E-46D3-AEA3-737311CEB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E709A-62CD-409B-8535-1112239EA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A13FD-7B35-4D06-BA62-625E9F23C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215BF-B911-4B6B-86B5-28357F5E4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13A86-25C0-421D-9D6A-D9B38E635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5126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C7E55-1CDB-4D19-BF8B-B1FB9C07C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8797F-6C65-4BBE-B147-C65D104463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38A8DC-7FC7-439D-ACE6-E1A38D5E9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2D3A7F-AB57-4B79-B3FA-A26EB0E7C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FB228-1480-4BA0-A1D2-693CFE02D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FDCDE4-3CBF-47D2-93B1-660B35563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823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247D1-D1D2-408F-B151-7A1E6B55C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92BDDF-953D-4A1F-BC8C-4FE10CC65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C8CD0-35A9-4753-8BDD-928E58237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3A10DE-B901-4262-AF41-4FE09C7D2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30F737-522C-4164-8E92-A4BE6DC74A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429B5B-4951-491D-84C6-3D61F78A3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105BCA-E28E-42F3-AC39-E38F0489B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2F5070-7CC3-4A33-B161-61137EB0F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293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9A188-3DFA-40C8-A1E3-7A96A2074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FDFE03-F57F-4BFF-B17D-7720D6E9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7D8B00-5F45-4259-9852-326D541E1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845E4A-A9DF-468B-89C3-6E29717DD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6942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4DDA37-EF04-42AC-8214-26514E235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C73A78-7189-4D1B-B6F1-2F6561944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B27A91-2494-470E-A6C0-EFE95C3EB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0102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11C40-BA3C-463C-9083-023CDC0CC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1A986-0E5A-485D-B15A-270B45B00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6E837E-B97F-4AB7-9548-0A1DFD4BD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74F6F-D015-495E-82C3-D1CC78493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34B0E1-7CFA-4B4D-9061-BDAFA24C6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25EFA-0B82-4B00-B927-CD09D102E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20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5CD7A-4EE1-4EBE-A98F-2D44EB925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5FB1B1-3F13-4650-8F58-AE092C8A0A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499FA2-4C88-4712-819E-3A83039C5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1900B-ECFC-4203-98BA-13C059516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F8DCC-FA83-43DA-A377-2B78549F4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15FFA8-86BF-4188-B530-3C3F7C1B5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43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366648-6E1E-4A46-A433-2E16D83B7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CA4F1-F718-4102-8B46-9432D0E96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4BF9D-51EF-434C-AD5A-52BFF2D43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CD8D4-423B-4707-8178-4DFB5954EAEE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81DBA-FBB8-4121-8A5B-140DC7D9B7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DE68A-CCCF-43AF-8BFB-55918B2E38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FADA3-0C9F-45F5-8F7F-93FC1AFACB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135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9379471-80BC-274D-A022-19FF68E7EA9B}"/>
              </a:ext>
            </a:extLst>
          </p:cNvPr>
          <p:cNvSpPr txBox="1">
            <a:spLocks/>
          </p:cNvSpPr>
          <p:nvPr/>
        </p:nvSpPr>
        <p:spPr>
          <a:xfrm>
            <a:off x="359182" y="267697"/>
            <a:ext cx="11579321" cy="639763"/>
          </a:xfrm>
          <a:prstGeom prst="rect">
            <a:avLst/>
          </a:prstGeom>
        </p:spPr>
        <p:txBody>
          <a:bodyPr anchor="b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i="0" kern="1200" spc="-3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300" b="0" cap="all" spc="0" dirty="0">
                <a:solidFill>
                  <a:srgbClr val="404041"/>
                </a:solidFill>
                <a:latin typeface="Helvetica Neue Medium" charset="0"/>
                <a:cs typeface="Helvetica Neue Medium" charset="0"/>
              </a:rPr>
              <a:t>How might we…? Framer</a:t>
            </a:r>
            <a:endParaRPr lang="en-GB" sz="4400" b="0" cap="all" spc="0" dirty="0">
              <a:latin typeface="Helvetica Neue Medium" charset="0"/>
              <a:cs typeface="Helvetica Neue Medium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9E2FFF-DC84-A149-A524-2D8E1B4C61D8}"/>
              </a:ext>
            </a:extLst>
          </p:cNvPr>
          <p:cNvSpPr/>
          <p:nvPr/>
        </p:nvSpPr>
        <p:spPr>
          <a:xfrm>
            <a:off x="3573628" y="2971212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Challenge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293F6B-81F4-FA47-A073-1E7B7F887010}"/>
              </a:ext>
            </a:extLst>
          </p:cNvPr>
          <p:cNvSpPr/>
          <p:nvPr/>
        </p:nvSpPr>
        <p:spPr>
          <a:xfrm>
            <a:off x="3573629" y="1486444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8133B8-EC50-DB4D-AFD2-90FF6B3605B3}"/>
              </a:ext>
            </a:extLst>
          </p:cNvPr>
          <p:cNvSpPr/>
          <p:nvPr/>
        </p:nvSpPr>
        <p:spPr>
          <a:xfrm>
            <a:off x="3573626" y="4455980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AA993F-CDD2-FE43-9AB0-0AF7784F9331}"/>
              </a:ext>
            </a:extLst>
          </p:cNvPr>
          <p:cNvSpPr/>
          <p:nvPr/>
        </p:nvSpPr>
        <p:spPr>
          <a:xfrm>
            <a:off x="5987885" y="2971212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76A978C-8365-ED41-8D4D-006DFD83EE74}"/>
              </a:ext>
            </a:extLst>
          </p:cNvPr>
          <p:cNvSpPr/>
          <p:nvPr/>
        </p:nvSpPr>
        <p:spPr>
          <a:xfrm>
            <a:off x="5987886" y="1486444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C38425E-333A-FA4E-95E4-D61B7C3FBB7E}"/>
              </a:ext>
            </a:extLst>
          </p:cNvPr>
          <p:cNvSpPr/>
          <p:nvPr/>
        </p:nvSpPr>
        <p:spPr>
          <a:xfrm>
            <a:off x="5987884" y="4455980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566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9379471-80BC-274D-A022-19FF68E7EA9B}"/>
              </a:ext>
            </a:extLst>
          </p:cNvPr>
          <p:cNvSpPr txBox="1">
            <a:spLocks/>
          </p:cNvSpPr>
          <p:nvPr/>
        </p:nvSpPr>
        <p:spPr>
          <a:xfrm>
            <a:off x="359182" y="267697"/>
            <a:ext cx="11579321" cy="639763"/>
          </a:xfrm>
          <a:prstGeom prst="rect">
            <a:avLst/>
          </a:prstGeom>
        </p:spPr>
        <p:txBody>
          <a:bodyPr anchor="b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i="0" kern="1200" spc="-3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300" b="0" cap="all" spc="0" dirty="0">
                <a:solidFill>
                  <a:srgbClr val="404041"/>
                </a:solidFill>
                <a:latin typeface="Helvetica Neue Medium" charset="0"/>
                <a:cs typeface="Helvetica Neue Medium" charset="0"/>
              </a:rPr>
              <a:t>INTERVIEWING</a:t>
            </a:r>
            <a:endParaRPr lang="en-GB" sz="4400" b="0" cap="all" spc="0" dirty="0">
              <a:latin typeface="Helvetica Neue Medium" charset="0"/>
              <a:cs typeface="Helvetica Neue Medium" charset="0"/>
            </a:endParaRPr>
          </a:p>
        </p:txBody>
      </p:sp>
      <p:pic>
        <p:nvPicPr>
          <p:cNvPr id="9" name="Picture 2" descr="Expectations.png">
            <a:extLst>
              <a:ext uri="{FF2B5EF4-FFF2-40B4-BE49-F238E27FC236}">
                <a16:creationId xmlns:a16="http://schemas.microsoft.com/office/drawing/2014/main" id="{03B8F05B-AE0B-8445-A877-E5E53356A7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17" r="33280" b="17577"/>
          <a:stretch/>
        </p:blipFill>
        <p:spPr bwMode="auto">
          <a:xfrm>
            <a:off x="4007669" y="2341825"/>
            <a:ext cx="2824681" cy="3168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DA9A7751-A6AF-3642-AF51-9404E143C9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2349" y="1937489"/>
            <a:ext cx="4775200" cy="1155700"/>
          </a:xfrm>
          <a:prstGeom prst="wedgeRoundRectCallout">
            <a:avLst>
              <a:gd name="adj1" fmla="val -56548"/>
              <a:gd name="adj2" fmla="val -835"/>
              <a:gd name="adj3" fmla="val 16667"/>
            </a:avLst>
          </a:prstGeom>
          <a:solidFill>
            <a:srgbClr val="8CD73E"/>
          </a:solidFill>
          <a:ln>
            <a:noFill/>
          </a:ln>
          <a:effectLst>
            <a:outerShdw blurRad="50800" dist="38100" dir="2700000" rotWithShape="0">
              <a:srgbClr val="808080">
                <a:alpha val="42999"/>
              </a:srgb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911" tIns="60955" rIns="121911" bIns="60955" anchor="ctr" anchorCtr="1"/>
          <a:lstStyle>
            <a:lvl1pPr eaLnBrk="0" hangingPunct="0"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ja-JP" altLang="en-US" sz="3200">
                <a:solidFill>
                  <a:schemeClr val="bg1"/>
                </a:solidFill>
                <a:latin typeface="Helvetica Neue Black Condensed" panose="02000503000000020004" pitchFamily="2" charset="0"/>
              </a:rPr>
              <a:t>“</a:t>
            </a:r>
            <a:r>
              <a:rPr lang="en-GB" altLang="ja-JP" sz="3200" dirty="0">
                <a:solidFill>
                  <a:schemeClr val="bg1"/>
                </a:solidFill>
                <a:latin typeface="Helvetica Neue Black Condensed" panose="02000503000000020004" pitchFamily="2" charset="0"/>
              </a:rPr>
              <a:t>Why do you say that?</a:t>
            </a:r>
            <a:r>
              <a:rPr lang="ja-JP" altLang="en-US" sz="3200">
                <a:solidFill>
                  <a:schemeClr val="bg1"/>
                </a:solidFill>
                <a:latin typeface="Helvetica Neue Black Condensed" panose="02000503000000020004" pitchFamily="2" charset="0"/>
              </a:rPr>
              <a:t>”</a:t>
            </a:r>
            <a:endParaRPr lang="en-US" altLang="en-US" sz="3200" dirty="0">
              <a:solidFill>
                <a:schemeClr val="bg1"/>
              </a:solidFill>
              <a:latin typeface="Helvetica Neue Black Condensed" panose="02000503000000020004" pitchFamily="2" charset="0"/>
            </a:endParaRP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24E8AF08-9A55-EF49-8DE2-E368353DC7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3342" y="1243340"/>
            <a:ext cx="3162677" cy="1849849"/>
          </a:xfrm>
          <a:prstGeom prst="wedgeRoundRectCallout">
            <a:avLst>
              <a:gd name="adj1" fmla="val 56603"/>
              <a:gd name="adj2" fmla="val 51199"/>
              <a:gd name="adj3" fmla="val 16667"/>
            </a:avLst>
          </a:prstGeom>
          <a:solidFill>
            <a:srgbClr val="EB0000"/>
          </a:solidFill>
          <a:ln>
            <a:noFill/>
          </a:ln>
          <a:effectLst>
            <a:outerShdw blurRad="50800" dist="38100" dir="2700000" rotWithShape="0">
              <a:srgbClr val="808080">
                <a:alpha val="42999"/>
              </a:srgbClr>
            </a:outerShdw>
          </a:effectLst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911" tIns="60955" rIns="121911" bIns="60955" anchor="ctr" anchorCtr="1"/>
          <a:lstStyle>
            <a:lvl1pPr eaLnBrk="0" hangingPunct="0"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37931725" indent="-37474525" eaLnBrk="0" hangingPunct="0"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eaLnBrk="0" hangingPunct="0"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eaLnBrk="0" hangingPunct="0"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eaLnBrk="0" hangingPunct="0"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1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ja-JP" altLang="en-US" sz="2667">
                <a:solidFill>
                  <a:schemeClr val="bg1"/>
                </a:solidFill>
                <a:latin typeface="Helvetica Neue Black Condensed" panose="02000503000000020004" pitchFamily="2" charset="0"/>
              </a:rPr>
              <a:t>“</a:t>
            </a:r>
            <a:r>
              <a:rPr lang="en-US" altLang="ja-JP" sz="2667" dirty="0">
                <a:solidFill>
                  <a:schemeClr val="bg1"/>
                </a:solidFill>
                <a:latin typeface="Helvetica Neue Black Condensed" panose="02000503000000020004" pitchFamily="2" charset="0"/>
              </a:rPr>
              <a:t>Why do you always answer a question with a question?</a:t>
            </a:r>
            <a:r>
              <a:rPr lang="ja-JP" altLang="en-US" sz="2667">
                <a:solidFill>
                  <a:schemeClr val="bg1"/>
                </a:solidFill>
                <a:latin typeface="Helvetica Neue Black Condensed" panose="02000503000000020004" pitchFamily="2" charset="0"/>
              </a:rPr>
              <a:t>”</a:t>
            </a:r>
            <a:endParaRPr lang="en-US" altLang="en-US" sz="2667" dirty="0">
              <a:solidFill>
                <a:schemeClr val="bg1"/>
              </a:solidFill>
              <a:latin typeface="Helvetica Neue Black Condense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664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9379471-80BC-274D-A022-19FF68E7EA9B}"/>
              </a:ext>
            </a:extLst>
          </p:cNvPr>
          <p:cNvSpPr txBox="1">
            <a:spLocks/>
          </p:cNvSpPr>
          <p:nvPr/>
        </p:nvSpPr>
        <p:spPr>
          <a:xfrm>
            <a:off x="359181" y="267697"/>
            <a:ext cx="11832819" cy="639763"/>
          </a:xfrm>
          <a:prstGeom prst="rect">
            <a:avLst/>
          </a:prstGeom>
        </p:spPr>
        <p:txBody>
          <a:bodyPr anchor="b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i="0" kern="1200" spc="-3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300" b="0" cap="all" spc="0" dirty="0">
                <a:solidFill>
                  <a:srgbClr val="404041"/>
                </a:solidFill>
                <a:latin typeface="Helvetica Neue Medium" charset="0"/>
                <a:cs typeface="Helvetica Neue Medium" charset="0"/>
              </a:rPr>
              <a:t>Categorising research findings</a:t>
            </a:r>
            <a:endParaRPr lang="en-GB" sz="4400" b="0" cap="all" spc="0" dirty="0">
              <a:latin typeface="Helvetica Neue Medium" charset="0"/>
              <a:cs typeface="Helvetica Neue Medium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346482-5D99-5244-ABA3-083DF3348086}"/>
              </a:ext>
            </a:extLst>
          </p:cNvPr>
          <p:cNvSpPr txBox="1"/>
          <p:nvPr/>
        </p:nvSpPr>
        <p:spPr>
          <a:xfrm>
            <a:off x="643441" y="5067403"/>
            <a:ext cx="3312124" cy="57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867" b="1" dirty="0">
                <a:solidFill>
                  <a:srgbClr val="3B4B5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Positive (highlights)</a:t>
            </a:r>
          </a:p>
          <a:p>
            <a:pPr algn="ctr"/>
            <a:r>
              <a:rPr lang="en-GB" sz="1867" dirty="0">
                <a:solidFill>
                  <a:srgbClr val="3B4B5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We’re doing great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842CF3-360C-D845-A040-94956A0658BC}"/>
              </a:ext>
            </a:extLst>
          </p:cNvPr>
          <p:cNvSpPr txBox="1"/>
          <p:nvPr/>
        </p:nvSpPr>
        <p:spPr>
          <a:xfrm>
            <a:off x="4462607" y="5061633"/>
            <a:ext cx="3247752" cy="861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867" b="1" dirty="0">
                <a:solidFill>
                  <a:srgbClr val="3B4B5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Negative (low points)</a:t>
            </a:r>
          </a:p>
          <a:p>
            <a:pPr algn="ctr"/>
            <a:r>
              <a:rPr lang="en-GB" sz="1867" dirty="0">
                <a:solidFill>
                  <a:srgbClr val="3B4B5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We’re doing badly</a:t>
            </a:r>
          </a:p>
          <a:p>
            <a:pPr algn="ctr"/>
            <a:endParaRPr lang="en-GB" sz="1867" b="1" dirty="0">
              <a:solidFill>
                <a:srgbClr val="3B4B53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762A94-3DB3-4643-8D60-2746DFD7B189}"/>
              </a:ext>
            </a:extLst>
          </p:cNvPr>
          <p:cNvSpPr txBox="1"/>
          <p:nvPr/>
        </p:nvSpPr>
        <p:spPr>
          <a:xfrm>
            <a:off x="8217401" y="5064762"/>
            <a:ext cx="3587739" cy="861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1867" b="1" dirty="0">
                <a:solidFill>
                  <a:srgbClr val="3B4B5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Has potential</a:t>
            </a:r>
          </a:p>
          <a:p>
            <a:pPr algn="ctr"/>
            <a:r>
              <a:rPr lang="en-GB" sz="1867" dirty="0">
                <a:solidFill>
                  <a:srgbClr val="3B4B5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We’re doing ok, but could do better (ideas)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068F99-7DE3-1941-B5FD-23BF59C45814}"/>
              </a:ext>
            </a:extLst>
          </p:cNvPr>
          <p:cNvSpPr/>
          <p:nvPr/>
        </p:nvSpPr>
        <p:spPr>
          <a:xfrm>
            <a:off x="643441" y="1611125"/>
            <a:ext cx="3312124" cy="3312124"/>
          </a:xfrm>
          <a:prstGeom prst="rect">
            <a:avLst/>
          </a:prstGeom>
          <a:solidFill>
            <a:srgbClr val="FF2F9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1351" dirty="0">
              <a:solidFill>
                <a:schemeClr val="tx1"/>
              </a:solidFill>
              <a:latin typeface="Hand Of Sean" charset="0"/>
              <a:ea typeface="Hand Of Sean" charset="0"/>
              <a:cs typeface="Hand Of Sean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5C5DA0-845E-FC40-AC7B-87CB7A1F46CD}"/>
              </a:ext>
            </a:extLst>
          </p:cNvPr>
          <p:cNvSpPr/>
          <p:nvPr/>
        </p:nvSpPr>
        <p:spPr>
          <a:xfrm>
            <a:off x="4462608" y="1602580"/>
            <a:ext cx="3282933" cy="328293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1351" dirty="0">
              <a:solidFill>
                <a:schemeClr val="tx1"/>
              </a:solidFill>
              <a:latin typeface="Hand Of Sean" charset="0"/>
              <a:ea typeface="Hand Of Sean" charset="0"/>
              <a:cs typeface="Hand Of Sean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F41E6F-63FB-8A44-8AAD-8279C73B9E43}"/>
              </a:ext>
            </a:extLst>
          </p:cNvPr>
          <p:cNvSpPr/>
          <p:nvPr/>
        </p:nvSpPr>
        <p:spPr>
          <a:xfrm>
            <a:off x="8217400" y="1605355"/>
            <a:ext cx="3282933" cy="328293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1351" dirty="0">
              <a:solidFill>
                <a:schemeClr val="tx1"/>
              </a:solidFill>
              <a:latin typeface="Hand Of Sean" charset="0"/>
              <a:ea typeface="Hand Of Sean" charset="0"/>
              <a:cs typeface="Hand Of Sean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051446-0D49-0B4B-8A26-CCD9AA218BD7}"/>
              </a:ext>
            </a:extLst>
          </p:cNvPr>
          <p:cNvSpPr txBox="1"/>
          <p:nvPr/>
        </p:nvSpPr>
        <p:spPr>
          <a:xfrm>
            <a:off x="643442" y="1611126"/>
            <a:ext cx="3282932" cy="3282932"/>
          </a:xfrm>
          <a:prstGeom prst="rect">
            <a:avLst/>
          </a:prstGeom>
          <a:noFill/>
        </p:spPr>
        <p:txBody>
          <a:bodyPr wrap="square" rtlCol="0" anchor="ctr" anchorCtr="1">
            <a:noAutofit/>
          </a:bodyPr>
          <a:lstStyle/>
          <a:p>
            <a:pPr algn="ctr"/>
            <a:endParaRPr lang="en-GB" sz="199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232016D-8724-7C4E-B7B5-C41ADFBB9B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00"/>
          <a:stretch/>
        </p:blipFill>
        <p:spPr>
          <a:xfrm>
            <a:off x="714200" y="1758359"/>
            <a:ext cx="3190317" cy="27117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BDA738C-35D2-EC45-8BAF-0CB56718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54"/>
          <a:stretch/>
        </p:blipFill>
        <p:spPr>
          <a:xfrm>
            <a:off x="8245917" y="1758361"/>
            <a:ext cx="3208280" cy="28055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BF82CD-92E0-4C4C-89D1-5E3B33F686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6248" r="12917" b="20416"/>
          <a:stretch/>
        </p:blipFill>
        <p:spPr>
          <a:xfrm>
            <a:off x="4593781" y="1717783"/>
            <a:ext cx="2904379" cy="290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81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9" grpId="0" animBg="1"/>
      <p:bldP spid="10" grpId="0" animBg="1"/>
      <p:bldP spid="11" grpId="0" animBg="1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9379471-80BC-274D-A022-19FF68E7EA9B}"/>
              </a:ext>
            </a:extLst>
          </p:cNvPr>
          <p:cNvSpPr txBox="1">
            <a:spLocks/>
          </p:cNvSpPr>
          <p:nvPr/>
        </p:nvSpPr>
        <p:spPr>
          <a:xfrm>
            <a:off x="359181" y="267697"/>
            <a:ext cx="11832819" cy="639763"/>
          </a:xfrm>
          <a:prstGeom prst="rect">
            <a:avLst/>
          </a:prstGeom>
        </p:spPr>
        <p:txBody>
          <a:bodyPr anchor="b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i="0" kern="1200" spc="-3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300" b="0" cap="all" spc="0" dirty="0">
                <a:solidFill>
                  <a:srgbClr val="404041"/>
                </a:solidFill>
                <a:latin typeface="Helvetica Neue Medium" charset="0"/>
                <a:cs typeface="Helvetica Neue Medium" charset="0"/>
              </a:rPr>
              <a:t>Categorising research findings</a:t>
            </a:r>
            <a:endParaRPr lang="en-GB" sz="4400" b="0" cap="all" spc="0" dirty="0">
              <a:latin typeface="Helvetica Neue Medium" charset="0"/>
              <a:cs typeface="Helvetica Neue Medium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C6C0801-41D3-6741-9473-A724EBBE9C17}"/>
              </a:ext>
            </a:extLst>
          </p:cNvPr>
          <p:cNvGrpSpPr/>
          <p:nvPr/>
        </p:nvGrpSpPr>
        <p:grpSpPr>
          <a:xfrm>
            <a:off x="640201" y="1625907"/>
            <a:ext cx="3315363" cy="4016140"/>
            <a:chOff x="480151" y="1219430"/>
            <a:chExt cx="2486522" cy="301210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93C483-D0DC-544B-9844-9754308BC523}"/>
                </a:ext>
              </a:extLst>
            </p:cNvPr>
            <p:cNvSpPr txBox="1"/>
            <p:nvPr/>
          </p:nvSpPr>
          <p:spPr>
            <a:xfrm>
              <a:off x="482580" y="3800552"/>
              <a:ext cx="2484093" cy="4309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867" b="1" dirty="0">
                  <a:solidFill>
                    <a:srgbClr val="3B4B53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Positive (highlights)</a:t>
              </a:r>
            </a:p>
            <a:p>
              <a:pPr algn="ctr"/>
              <a:r>
                <a:rPr lang="en-GB" sz="1867" dirty="0">
                  <a:solidFill>
                    <a:srgbClr val="3B4B53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We’re doing great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8017B02-96AB-2A47-906E-F4CAEF23A9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491" t="19347" r="13804" b="11111"/>
            <a:stretch/>
          </p:blipFill>
          <p:spPr>
            <a:xfrm>
              <a:off x="480151" y="1219430"/>
              <a:ext cx="2485601" cy="2444706"/>
            </a:xfrm>
            <a:prstGeom prst="rect">
              <a:avLst/>
            </a:prstGeom>
            <a:effectLst>
              <a:outerShdw blurRad="3429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BE72C34-1D3B-F348-BFF0-DE5927602FB2}"/>
              </a:ext>
            </a:extLst>
          </p:cNvPr>
          <p:cNvGrpSpPr/>
          <p:nvPr/>
        </p:nvGrpSpPr>
        <p:grpSpPr>
          <a:xfrm>
            <a:off x="4455942" y="1602582"/>
            <a:ext cx="3282932" cy="4321017"/>
            <a:chOff x="3341956" y="1201936"/>
            <a:chExt cx="2462199" cy="324076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AA7FB63-396F-7649-AB48-96EAEAD14A6E}"/>
                </a:ext>
              </a:extLst>
            </p:cNvPr>
            <p:cNvSpPr txBox="1"/>
            <p:nvPr/>
          </p:nvSpPr>
          <p:spPr>
            <a:xfrm>
              <a:off x="3346955" y="3796224"/>
              <a:ext cx="2435814" cy="64647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867" b="1" dirty="0">
                  <a:solidFill>
                    <a:srgbClr val="3B4B53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Negative (low points)</a:t>
              </a:r>
            </a:p>
            <a:p>
              <a:pPr algn="ctr"/>
              <a:r>
                <a:rPr lang="en-GB" sz="1867" dirty="0">
                  <a:solidFill>
                    <a:srgbClr val="3B4B53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We’re doing badly</a:t>
              </a:r>
            </a:p>
            <a:p>
              <a:pPr algn="ctr"/>
              <a:endParaRPr lang="en-GB" sz="1867" b="1" dirty="0">
                <a:solidFill>
                  <a:srgbClr val="3B4B53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B85F555-A0D3-7248-8BA0-E5282E13F3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736" t="9482" r="13863" b="13654"/>
            <a:stretch/>
          </p:blipFill>
          <p:spPr>
            <a:xfrm rot="16200000">
              <a:off x="3349343" y="1194549"/>
              <a:ext cx="2447426" cy="2462199"/>
            </a:xfrm>
            <a:prstGeom prst="rect">
              <a:avLst/>
            </a:prstGeom>
            <a:effectLst>
              <a:outerShdw blurRad="3429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8160B17-03FA-CE4E-BF08-A3A55F0816D3}"/>
              </a:ext>
            </a:extLst>
          </p:cNvPr>
          <p:cNvGrpSpPr/>
          <p:nvPr/>
        </p:nvGrpSpPr>
        <p:grpSpPr>
          <a:xfrm>
            <a:off x="8217401" y="1611125"/>
            <a:ext cx="3587740" cy="4315604"/>
            <a:chOff x="6163050" y="1208343"/>
            <a:chExt cx="2690805" cy="323670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A8B84F-D6CE-CF40-98FF-55797DD62C6E}"/>
                </a:ext>
              </a:extLst>
            </p:cNvPr>
            <p:cNvSpPr txBox="1"/>
            <p:nvPr/>
          </p:nvSpPr>
          <p:spPr>
            <a:xfrm>
              <a:off x="6163051" y="3798571"/>
              <a:ext cx="2690804" cy="64647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867" b="1" dirty="0">
                  <a:solidFill>
                    <a:srgbClr val="3B4B53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Has potential</a:t>
              </a:r>
            </a:p>
            <a:p>
              <a:pPr algn="ctr"/>
              <a:r>
                <a:rPr lang="en-GB" sz="1867" dirty="0">
                  <a:solidFill>
                    <a:srgbClr val="3B4B53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We’re doing ok, but could do better (ideas)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EC20313-CDC4-3B4F-8693-083FADDA27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611" t="16256" r="14921" b="8102"/>
            <a:stretch/>
          </p:blipFill>
          <p:spPr>
            <a:xfrm>
              <a:off x="6163050" y="1208343"/>
              <a:ext cx="2450134" cy="2455792"/>
            </a:xfrm>
            <a:prstGeom prst="rect">
              <a:avLst/>
            </a:prstGeom>
            <a:effectLst>
              <a:outerShdw blurRad="3429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7136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9379471-80BC-274D-A022-19FF68E7EA9B}"/>
              </a:ext>
            </a:extLst>
          </p:cNvPr>
          <p:cNvSpPr txBox="1">
            <a:spLocks/>
          </p:cNvSpPr>
          <p:nvPr/>
        </p:nvSpPr>
        <p:spPr>
          <a:xfrm>
            <a:off x="359181" y="267697"/>
            <a:ext cx="11832819" cy="639763"/>
          </a:xfrm>
          <a:prstGeom prst="rect">
            <a:avLst/>
          </a:prstGeom>
        </p:spPr>
        <p:txBody>
          <a:bodyPr anchor="b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i="0" kern="1200" spc="-3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300" b="0" cap="all" spc="0" dirty="0">
                <a:solidFill>
                  <a:srgbClr val="404041"/>
                </a:solidFill>
                <a:latin typeface="Helvetica Neue Medium" charset="0"/>
                <a:cs typeface="Helvetica Neue Medium" charset="0"/>
              </a:rPr>
              <a:t>Categorising research findings</a:t>
            </a:r>
            <a:endParaRPr lang="en-GB" sz="4400" b="0" cap="all" spc="0" dirty="0">
              <a:latin typeface="Helvetica Neue Medium" charset="0"/>
              <a:cs typeface="Helvetica Neue Medium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BD787C2-0E5E-A547-BCF8-110D8CBDD82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40350" y="907461"/>
            <a:ext cx="7911300" cy="532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986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44107-B880-DB46-B57F-23F38E6AC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188" y="326009"/>
            <a:ext cx="8365403" cy="591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9486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44107-B880-DB46-B57F-23F38E6AC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188" y="326009"/>
            <a:ext cx="8365403" cy="59178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561465F-E116-FC46-89C2-1D2936EA7412}"/>
              </a:ext>
            </a:extLst>
          </p:cNvPr>
          <p:cNvSpPr/>
          <p:nvPr/>
        </p:nvSpPr>
        <p:spPr>
          <a:xfrm>
            <a:off x="4247169" y="1171699"/>
            <a:ext cx="1114408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867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HMW 1?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E3A444-05F9-5443-8CA0-FE9079E9C6C4}"/>
              </a:ext>
            </a:extLst>
          </p:cNvPr>
          <p:cNvSpPr/>
          <p:nvPr/>
        </p:nvSpPr>
        <p:spPr>
          <a:xfrm>
            <a:off x="5858685" y="1171697"/>
            <a:ext cx="1114408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867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HMW 2?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33B1C2-B39D-2149-AD30-D835814B9F67}"/>
              </a:ext>
            </a:extLst>
          </p:cNvPr>
          <p:cNvSpPr/>
          <p:nvPr/>
        </p:nvSpPr>
        <p:spPr>
          <a:xfrm>
            <a:off x="7409541" y="1171696"/>
            <a:ext cx="1114408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867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HMW 3?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5D3365F-E179-EF48-895C-25C09AD88394}"/>
              </a:ext>
            </a:extLst>
          </p:cNvPr>
          <p:cNvSpPr/>
          <p:nvPr/>
        </p:nvSpPr>
        <p:spPr>
          <a:xfrm>
            <a:off x="8960397" y="1171695"/>
            <a:ext cx="1114408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867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HMW 4?</a:t>
            </a:r>
          </a:p>
        </p:txBody>
      </p:sp>
    </p:spTree>
    <p:extLst>
      <p:ext uri="{BB962C8B-B14F-4D97-AF65-F5344CB8AC3E}">
        <p14:creationId xmlns:p14="http://schemas.microsoft.com/office/powerpoint/2010/main" val="3637152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44107-B880-DB46-B57F-23F38E6AC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188" y="326009"/>
            <a:ext cx="8365403" cy="5917840"/>
          </a:xfrm>
          <a:prstGeom prst="rect">
            <a:avLst/>
          </a:prstGeom>
        </p:spPr>
      </p:pic>
      <p:pic>
        <p:nvPicPr>
          <p:cNvPr id="8" name="Picture 2" descr="Expectations.png">
            <a:extLst>
              <a:ext uri="{FF2B5EF4-FFF2-40B4-BE49-F238E27FC236}">
                <a16:creationId xmlns:a16="http://schemas.microsoft.com/office/drawing/2014/main" id="{5B397C60-73B5-C248-8A44-2949313B60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5" t="-2513" r="33280" b="22444"/>
          <a:stretch/>
        </p:blipFill>
        <p:spPr bwMode="auto">
          <a:xfrm>
            <a:off x="3052616" y="2003833"/>
            <a:ext cx="387701" cy="784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 descr="Expectations.png">
            <a:extLst>
              <a:ext uri="{FF2B5EF4-FFF2-40B4-BE49-F238E27FC236}">
                <a16:creationId xmlns:a16="http://schemas.microsoft.com/office/drawing/2014/main" id="{049FCB71-1490-944B-820D-8020BD2A67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5" t="-2513" r="33280" b="22444"/>
          <a:stretch/>
        </p:blipFill>
        <p:spPr bwMode="auto">
          <a:xfrm>
            <a:off x="3052616" y="3036683"/>
            <a:ext cx="387701" cy="784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2" descr="Expectations.png">
            <a:extLst>
              <a:ext uri="{FF2B5EF4-FFF2-40B4-BE49-F238E27FC236}">
                <a16:creationId xmlns:a16="http://schemas.microsoft.com/office/drawing/2014/main" id="{F61F892E-4E17-F940-B5F3-9C2437E680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5" t="-2513" r="33280" b="22444"/>
          <a:stretch/>
        </p:blipFill>
        <p:spPr bwMode="auto">
          <a:xfrm>
            <a:off x="3052616" y="4073975"/>
            <a:ext cx="387701" cy="784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" descr="Expectations.png">
            <a:extLst>
              <a:ext uri="{FF2B5EF4-FFF2-40B4-BE49-F238E27FC236}">
                <a16:creationId xmlns:a16="http://schemas.microsoft.com/office/drawing/2014/main" id="{B58C2EB3-381C-0945-A722-03ED204361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5" t="-2513" r="33280" b="22444"/>
          <a:stretch/>
        </p:blipFill>
        <p:spPr bwMode="auto">
          <a:xfrm>
            <a:off x="3064688" y="5158912"/>
            <a:ext cx="387701" cy="784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561465F-E116-FC46-89C2-1D2936EA7412}"/>
              </a:ext>
            </a:extLst>
          </p:cNvPr>
          <p:cNvSpPr/>
          <p:nvPr/>
        </p:nvSpPr>
        <p:spPr>
          <a:xfrm>
            <a:off x="4247169" y="1171699"/>
            <a:ext cx="1114408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867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HMW 1?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E3A444-05F9-5443-8CA0-FE9079E9C6C4}"/>
              </a:ext>
            </a:extLst>
          </p:cNvPr>
          <p:cNvSpPr/>
          <p:nvPr/>
        </p:nvSpPr>
        <p:spPr>
          <a:xfrm>
            <a:off x="5858685" y="1171697"/>
            <a:ext cx="1114408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867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HMW 2?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33B1C2-B39D-2149-AD30-D835814B9F67}"/>
              </a:ext>
            </a:extLst>
          </p:cNvPr>
          <p:cNvSpPr/>
          <p:nvPr/>
        </p:nvSpPr>
        <p:spPr>
          <a:xfrm>
            <a:off x="7409541" y="1171696"/>
            <a:ext cx="1114408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867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HMW 3?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5D3365F-E179-EF48-895C-25C09AD88394}"/>
              </a:ext>
            </a:extLst>
          </p:cNvPr>
          <p:cNvSpPr/>
          <p:nvPr/>
        </p:nvSpPr>
        <p:spPr>
          <a:xfrm>
            <a:off x="8960397" y="1171695"/>
            <a:ext cx="1114408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867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HMW 4?</a:t>
            </a:r>
          </a:p>
        </p:txBody>
      </p:sp>
    </p:spTree>
    <p:extLst>
      <p:ext uri="{BB962C8B-B14F-4D97-AF65-F5344CB8AC3E}">
        <p14:creationId xmlns:p14="http://schemas.microsoft.com/office/powerpoint/2010/main" val="1367102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99E396-9C61-DD44-8A31-E47F4C365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517" y="0"/>
            <a:ext cx="9193048" cy="6485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95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B94411-6417-F94C-89C1-49FCD9CD38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8" t="4700" r="1671"/>
          <a:stretch/>
        </p:blipFill>
        <p:spPr>
          <a:xfrm>
            <a:off x="1695673" y="0"/>
            <a:ext cx="9108964" cy="647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33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Slide43.png">
            <a:extLst>
              <a:ext uri="{FF2B5EF4-FFF2-40B4-BE49-F238E27FC236}">
                <a16:creationId xmlns:a16="http://schemas.microsoft.com/office/drawing/2014/main" id="{4E3B7DF1-C294-1D42-9F55-C3AA9B77A1E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3" y="1828800"/>
            <a:ext cx="9858375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B4594E1-EA56-B34A-9FBB-E3748F57BBC6}"/>
              </a:ext>
            </a:extLst>
          </p:cNvPr>
          <p:cNvSpPr/>
          <p:nvPr/>
        </p:nvSpPr>
        <p:spPr bwMode="auto">
          <a:xfrm>
            <a:off x="3833447" y="1946032"/>
            <a:ext cx="5076092" cy="2813539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Sense of who the SE is</a:t>
            </a:r>
          </a:p>
          <a:p>
            <a:pPr algn="ctr"/>
            <a:r>
              <a:rPr lang="en-GB" sz="2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they need</a:t>
            </a:r>
          </a:p>
          <a:p>
            <a:pPr algn="ctr"/>
            <a:r>
              <a:rPr lang="en-GB" sz="2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Why </a:t>
            </a:r>
            <a:r>
              <a:rPr lang="en-GB" sz="2400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UnLtd</a:t>
            </a:r>
            <a:r>
              <a:rPr lang="en-GB" sz="2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should support them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2AF8779-64B9-D641-B3C9-008EE10D4522}"/>
              </a:ext>
            </a:extLst>
          </p:cNvPr>
          <p:cNvSpPr txBox="1">
            <a:spLocks/>
          </p:cNvSpPr>
          <p:nvPr/>
        </p:nvSpPr>
        <p:spPr>
          <a:xfrm>
            <a:off x="359181" y="267697"/>
            <a:ext cx="11832819" cy="639763"/>
          </a:xfrm>
          <a:prstGeom prst="rect">
            <a:avLst/>
          </a:prstGeom>
        </p:spPr>
        <p:txBody>
          <a:bodyPr anchor="b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i="0" kern="1200" spc="-3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300" b="0" cap="all" spc="0" dirty="0">
                <a:solidFill>
                  <a:srgbClr val="404041"/>
                </a:solidFill>
                <a:latin typeface="Helvetica Neue Medium" charset="0"/>
                <a:cs typeface="Helvetica Neue Medium" charset="0"/>
              </a:rPr>
              <a:t>PITCH &amp; BUILD</a:t>
            </a:r>
            <a:endParaRPr lang="en-GB" sz="4400" b="0" cap="all" spc="0" dirty="0">
              <a:latin typeface="Helvetica Neue Medium" charset="0"/>
              <a:cs typeface="Helvetica Neue Medium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299534-B61D-6F45-9DDA-B06DEAD205BA}"/>
              </a:ext>
            </a:extLst>
          </p:cNvPr>
          <p:cNvSpPr/>
          <p:nvPr/>
        </p:nvSpPr>
        <p:spPr>
          <a:xfrm>
            <a:off x="3838669" y="1967621"/>
            <a:ext cx="5142368" cy="28126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2873621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9379471-80BC-274D-A022-19FF68E7EA9B}"/>
              </a:ext>
            </a:extLst>
          </p:cNvPr>
          <p:cNvSpPr txBox="1">
            <a:spLocks/>
          </p:cNvSpPr>
          <p:nvPr/>
        </p:nvSpPr>
        <p:spPr>
          <a:xfrm>
            <a:off x="359182" y="267697"/>
            <a:ext cx="11579321" cy="639763"/>
          </a:xfrm>
          <a:prstGeom prst="rect">
            <a:avLst/>
          </a:prstGeom>
        </p:spPr>
        <p:txBody>
          <a:bodyPr anchor="b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i="0" kern="1200" spc="-3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300" b="0" cap="all" spc="0" dirty="0">
                <a:solidFill>
                  <a:srgbClr val="404041"/>
                </a:solidFill>
                <a:latin typeface="Helvetica Neue Medium" charset="0"/>
                <a:cs typeface="Helvetica Neue Medium" charset="0"/>
              </a:rPr>
              <a:t>How might we…? Framer</a:t>
            </a:r>
            <a:endParaRPr lang="en-GB" sz="4400" b="0" cap="all" spc="0" dirty="0">
              <a:latin typeface="Helvetica Neue Medium" charset="0"/>
              <a:cs typeface="Helvetica Neue Medium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9E2FFF-DC84-A149-A524-2D8E1B4C61D8}"/>
              </a:ext>
            </a:extLst>
          </p:cNvPr>
          <p:cNvSpPr/>
          <p:nvPr/>
        </p:nvSpPr>
        <p:spPr>
          <a:xfrm>
            <a:off x="3573628" y="2971212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Challenge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293F6B-81F4-FA47-A073-1E7B7F887010}"/>
              </a:ext>
            </a:extLst>
          </p:cNvPr>
          <p:cNvSpPr/>
          <p:nvPr/>
        </p:nvSpPr>
        <p:spPr>
          <a:xfrm>
            <a:off x="3573629" y="1486444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Why?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8133B8-EC50-DB4D-AFD2-90FF6B3605B3}"/>
              </a:ext>
            </a:extLst>
          </p:cNvPr>
          <p:cNvSpPr/>
          <p:nvPr/>
        </p:nvSpPr>
        <p:spPr>
          <a:xfrm>
            <a:off x="3573626" y="4455980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AA993F-CDD2-FE43-9AB0-0AF7784F9331}"/>
              </a:ext>
            </a:extLst>
          </p:cNvPr>
          <p:cNvSpPr/>
          <p:nvPr/>
        </p:nvSpPr>
        <p:spPr>
          <a:xfrm>
            <a:off x="5987885" y="2971212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76A978C-8365-ED41-8D4D-006DFD83EE74}"/>
              </a:ext>
            </a:extLst>
          </p:cNvPr>
          <p:cNvSpPr/>
          <p:nvPr/>
        </p:nvSpPr>
        <p:spPr>
          <a:xfrm>
            <a:off x="5987886" y="1486444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C38425E-333A-FA4E-95E4-D61B7C3FBB7E}"/>
              </a:ext>
            </a:extLst>
          </p:cNvPr>
          <p:cNvSpPr/>
          <p:nvPr/>
        </p:nvSpPr>
        <p:spPr>
          <a:xfrm>
            <a:off x="5987884" y="4455980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373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9379471-80BC-274D-A022-19FF68E7EA9B}"/>
              </a:ext>
            </a:extLst>
          </p:cNvPr>
          <p:cNvSpPr txBox="1">
            <a:spLocks/>
          </p:cNvSpPr>
          <p:nvPr/>
        </p:nvSpPr>
        <p:spPr>
          <a:xfrm>
            <a:off x="359182" y="267697"/>
            <a:ext cx="11579321" cy="639763"/>
          </a:xfrm>
          <a:prstGeom prst="rect">
            <a:avLst/>
          </a:prstGeom>
        </p:spPr>
        <p:txBody>
          <a:bodyPr anchor="b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i="0" kern="1200" spc="-3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300" b="0" cap="all" spc="0" dirty="0">
                <a:solidFill>
                  <a:srgbClr val="404041"/>
                </a:solidFill>
                <a:latin typeface="Helvetica Neue Medium" charset="0"/>
                <a:cs typeface="Helvetica Neue Medium" charset="0"/>
              </a:rPr>
              <a:t>How might we…? Framer</a:t>
            </a:r>
            <a:endParaRPr lang="en-GB" sz="4400" b="0" cap="all" spc="0" dirty="0">
              <a:latin typeface="Helvetica Neue Medium" charset="0"/>
              <a:cs typeface="Helvetica Neue Medium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9E2FFF-DC84-A149-A524-2D8E1B4C61D8}"/>
              </a:ext>
            </a:extLst>
          </p:cNvPr>
          <p:cNvSpPr/>
          <p:nvPr/>
        </p:nvSpPr>
        <p:spPr>
          <a:xfrm>
            <a:off x="3573628" y="2971212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Challenge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293F6B-81F4-FA47-A073-1E7B7F887010}"/>
              </a:ext>
            </a:extLst>
          </p:cNvPr>
          <p:cNvSpPr/>
          <p:nvPr/>
        </p:nvSpPr>
        <p:spPr>
          <a:xfrm>
            <a:off x="3573629" y="1486444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Why?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8133B8-EC50-DB4D-AFD2-90FF6B3605B3}"/>
              </a:ext>
            </a:extLst>
          </p:cNvPr>
          <p:cNvSpPr/>
          <p:nvPr/>
        </p:nvSpPr>
        <p:spPr>
          <a:xfrm>
            <a:off x="3573626" y="4455980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How?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AA993F-CDD2-FE43-9AB0-0AF7784F9331}"/>
              </a:ext>
            </a:extLst>
          </p:cNvPr>
          <p:cNvSpPr/>
          <p:nvPr/>
        </p:nvSpPr>
        <p:spPr>
          <a:xfrm>
            <a:off x="5987885" y="2971212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76A978C-8365-ED41-8D4D-006DFD83EE74}"/>
              </a:ext>
            </a:extLst>
          </p:cNvPr>
          <p:cNvSpPr/>
          <p:nvPr/>
        </p:nvSpPr>
        <p:spPr>
          <a:xfrm>
            <a:off x="5987886" y="1486444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C38425E-333A-FA4E-95E4-D61B7C3FBB7E}"/>
              </a:ext>
            </a:extLst>
          </p:cNvPr>
          <p:cNvSpPr/>
          <p:nvPr/>
        </p:nvSpPr>
        <p:spPr>
          <a:xfrm>
            <a:off x="5987884" y="4455980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6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0687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9379471-80BC-274D-A022-19FF68E7EA9B}"/>
              </a:ext>
            </a:extLst>
          </p:cNvPr>
          <p:cNvSpPr txBox="1">
            <a:spLocks/>
          </p:cNvSpPr>
          <p:nvPr/>
        </p:nvSpPr>
        <p:spPr>
          <a:xfrm>
            <a:off x="359182" y="267697"/>
            <a:ext cx="11579321" cy="639763"/>
          </a:xfrm>
          <a:prstGeom prst="rect">
            <a:avLst/>
          </a:prstGeom>
        </p:spPr>
        <p:txBody>
          <a:bodyPr anchor="b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i="0" kern="1200" spc="-3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300" b="0" cap="all" spc="0" dirty="0">
                <a:solidFill>
                  <a:srgbClr val="404041"/>
                </a:solidFill>
                <a:latin typeface="Helvetica Neue Medium" charset="0"/>
                <a:cs typeface="Helvetica Neue Medium" charset="0"/>
              </a:rPr>
              <a:t>How might we…? Framer</a:t>
            </a:r>
            <a:endParaRPr lang="en-GB" sz="4400" b="0" cap="all" spc="0" dirty="0">
              <a:latin typeface="Helvetica Neue Medium" charset="0"/>
              <a:cs typeface="Helvetica Neue Medium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9E2FFF-DC84-A149-A524-2D8E1B4C61D8}"/>
              </a:ext>
            </a:extLst>
          </p:cNvPr>
          <p:cNvSpPr/>
          <p:nvPr/>
        </p:nvSpPr>
        <p:spPr>
          <a:xfrm>
            <a:off x="3573628" y="2971212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Challenge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293F6B-81F4-FA47-A073-1E7B7F887010}"/>
              </a:ext>
            </a:extLst>
          </p:cNvPr>
          <p:cNvSpPr/>
          <p:nvPr/>
        </p:nvSpPr>
        <p:spPr>
          <a:xfrm>
            <a:off x="3573629" y="1486444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Why?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8133B8-EC50-DB4D-AFD2-90FF6B3605B3}"/>
              </a:ext>
            </a:extLst>
          </p:cNvPr>
          <p:cNvSpPr/>
          <p:nvPr/>
        </p:nvSpPr>
        <p:spPr>
          <a:xfrm>
            <a:off x="3573626" y="4455980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How?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AA993F-CDD2-FE43-9AB0-0AF7784F9331}"/>
              </a:ext>
            </a:extLst>
          </p:cNvPr>
          <p:cNvSpPr/>
          <p:nvPr/>
        </p:nvSpPr>
        <p:spPr>
          <a:xfrm>
            <a:off x="5987885" y="2971212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HMW 2?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76A978C-8365-ED41-8D4D-006DFD83EE74}"/>
              </a:ext>
            </a:extLst>
          </p:cNvPr>
          <p:cNvSpPr/>
          <p:nvPr/>
        </p:nvSpPr>
        <p:spPr>
          <a:xfrm>
            <a:off x="5987886" y="1486444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HMW 1?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C38425E-333A-FA4E-95E4-D61B7C3FBB7E}"/>
              </a:ext>
            </a:extLst>
          </p:cNvPr>
          <p:cNvSpPr/>
          <p:nvPr/>
        </p:nvSpPr>
        <p:spPr>
          <a:xfrm>
            <a:off x="5987884" y="4455980"/>
            <a:ext cx="2414257" cy="148476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667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HMW 3?</a:t>
            </a:r>
          </a:p>
        </p:txBody>
      </p:sp>
    </p:spTree>
    <p:extLst>
      <p:ext uri="{BB962C8B-B14F-4D97-AF65-F5344CB8AC3E}">
        <p14:creationId xmlns:p14="http://schemas.microsoft.com/office/powerpoint/2010/main" val="2416622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9379471-80BC-274D-A022-19FF68E7EA9B}"/>
              </a:ext>
            </a:extLst>
          </p:cNvPr>
          <p:cNvSpPr txBox="1">
            <a:spLocks/>
          </p:cNvSpPr>
          <p:nvPr/>
        </p:nvSpPr>
        <p:spPr>
          <a:xfrm>
            <a:off x="359182" y="267697"/>
            <a:ext cx="11579321" cy="639763"/>
          </a:xfrm>
          <a:prstGeom prst="rect">
            <a:avLst/>
          </a:prstGeom>
        </p:spPr>
        <p:txBody>
          <a:bodyPr anchor="b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i="0" kern="1200" spc="-3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300" b="0" cap="all" spc="0" dirty="0">
                <a:solidFill>
                  <a:srgbClr val="404041"/>
                </a:solidFill>
                <a:latin typeface="Helvetica Neue Medium" charset="0"/>
                <a:cs typeface="Helvetica Neue Medium" charset="0"/>
              </a:rPr>
              <a:t>How might we…? Framer</a:t>
            </a:r>
            <a:endParaRPr lang="en-GB" sz="4400" b="0" cap="all" spc="0" dirty="0">
              <a:latin typeface="Helvetica Neue Medium" charset="0"/>
              <a:cs typeface="Helvetica Neue Medium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F9551C8-3299-644A-8524-7B1B7D8CDE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36" b="4936"/>
          <a:stretch/>
        </p:blipFill>
        <p:spPr>
          <a:xfrm>
            <a:off x="1182985" y="1100053"/>
            <a:ext cx="4207659" cy="50563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F2509C-D6ED-3C42-933B-2D4388AB6C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60" b="2036"/>
          <a:stretch/>
        </p:blipFill>
        <p:spPr>
          <a:xfrm>
            <a:off x="6148842" y="1100053"/>
            <a:ext cx="4081879" cy="505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35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9379471-80BC-274D-A022-19FF68E7EA9B}"/>
              </a:ext>
            </a:extLst>
          </p:cNvPr>
          <p:cNvSpPr txBox="1">
            <a:spLocks/>
          </p:cNvSpPr>
          <p:nvPr/>
        </p:nvSpPr>
        <p:spPr>
          <a:xfrm>
            <a:off x="359182" y="267697"/>
            <a:ext cx="11579321" cy="639763"/>
          </a:xfrm>
          <a:prstGeom prst="rect">
            <a:avLst/>
          </a:prstGeom>
        </p:spPr>
        <p:txBody>
          <a:bodyPr anchor="b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i="0" kern="1200" spc="-3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300" b="0" cap="all" spc="0" dirty="0">
                <a:solidFill>
                  <a:srgbClr val="404041"/>
                </a:solidFill>
                <a:latin typeface="Helvetica Neue Medium" charset="0"/>
                <a:cs typeface="Helvetica Neue Medium" charset="0"/>
              </a:rPr>
              <a:t>How might we…? Framer</a:t>
            </a:r>
            <a:endParaRPr lang="en-GB" sz="4400" b="0" cap="all" spc="0" dirty="0">
              <a:latin typeface="Helvetica Neue Medium" charset="0"/>
              <a:cs typeface="Helvetica Neue Medium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80A182-1C58-B949-942B-A8ACE771E5BE}"/>
              </a:ext>
            </a:extLst>
          </p:cNvPr>
          <p:cNvSpPr txBox="1"/>
          <p:nvPr/>
        </p:nvSpPr>
        <p:spPr>
          <a:xfrm>
            <a:off x="359182" y="1406211"/>
            <a:ext cx="11462279" cy="299247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GB" sz="48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“Build an application process which reflects the diverse needs of our applicants regardless of their background; providing a positive experience, and a useful platform for us to identify individuals with great entrepreneurial solutions to social issues.”</a:t>
            </a:r>
          </a:p>
        </p:txBody>
      </p:sp>
    </p:spTree>
    <p:extLst>
      <p:ext uri="{BB962C8B-B14F-4D97-AF65-F5344CB8AC3E}">
        <p14:creationId xmlns:p14="http://schemas.microsoft.com/office/powerpoint/2010/main" val="460967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4200F6-B68E-1541-B36F-8AA90DBA0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393" y="232377"/>
            <a:ext cx="8675571" cy="6133359"/>
          </a:xfrm>
          <a:prstGeom prst="rect">
            <a:avLst/>
          </a:prstGeom>
          <a:solidFill>
            <a:schemeClr val="bg1"/>
          </a:solidFill>
          <a:effectLst>
            <a:outerShdw blurRad="584200" sx="93000" sy="93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0671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4B10317-C6D9-CD4E-891A-51A1D358BC6E}"/>
              </a:ext>
            </a:extLst>
          </p:cNvPr>
          <p:cNvGrpSpPr/>
          <p:nvPr/>
        </p:nvGrpSpPr>
        <p:grpSpPr>
          <a:xfrm>
            <a:off x="1196333" y="47786"/>
            <a:ext cx="9766564" cy="6735036"/>
            <a:chOff x="897249" y="35839"/>
            <a:chExt cx="7324923" cy="5051277"/>
          </a:xfrm>
        </p:grpSpPr>
        <p:sp>
          <p:nvSpPr>
            <p:cNvPr id="88" name="Google Shape;88;p13"/>
            <p:cNvSpPr txBox="1"/>
            <p:nvPr/>
          </p:nvSpPr>
          <p:spPr>
            <a:xfrm>
              <a:off x="2578006" y="922689"/>
              <a:ext cx="433052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Name: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" name="Google Shape;89;p13"/>
            <p:cNvSpPr txBox="1"/>
            <p:nvPr/>
          </p:nvSpPr>
          <p:spPr>
            <a:xfrm>
              <a:off x="2597287" y="1209975"/>
              <a:ext cx="345287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Age: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0" name="Google Shape;90;p13"/>
            <p:cNvSpPr txBox="1"/>
            <p:nvPr/>
          </p:nvSpPr>
          <p:spPr>
            <a:xfrm>
              <a:off x="2597287" y="1494414"/>
              <a:ext cx="902505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Where they live: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1" name="Google Shape;91;p13"/>
            <p:cNvSpPr txBox="1"/>
            <p:nvPr/>
          </p:nvSpPr>
          <p:spPr>
            <a:xfrm>
              <a:off x="2597286" y="1882382"/>
              <a:ext cx="1643834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Who they live with: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2" name="Google Shape;92;p13"/>
            <p:cNvSpPr txBox="1"/>
            <p:nvPr/>
          </p:nvSpPr>
          <p:spPr>
            <a:xfrm>
              <a:off x="2597286" y="2314047"/>
              <a:ext cx="1643828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What they do: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3" name="Google Shape;93;p13"/>
            <p:cNvSpPr txBox="1"/>
            <p:nvPr/>
          </p:nvSpPr>
          <p:spPr>
            <a:xfrm>
              <a:off x="1184410" y="3304765"/>
              <a:ext cx="1175867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Formal education: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4" name="Google Shape;94;p13"/>
            <p:cNvSpPr txBox="1"/>
            <p:nvPr/>
          </p:nvSpPr>
          <p:spPr>
            <a:xfrm>
              <a:off x="1059574" y="4270020"/>
              <a:ext cx="1175867" cy="30008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Maturity of enterprise: </a:t>
              </a: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early stages, 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5" name="Google Shape;95;p13"/>
            <p:cNvSpPr txBox="1"/>
            <p:nvPr/>
          </p:nvSpPr>
          <p:spPr>
            <a:xfrm>
              <a:off x="1184411" y="3102018"/>
              <a:ext cx="2234930" cy="23083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400" b="1" kern="0">
                  <a:solidFill>
                    <a:srgbClr val="FF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Background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6" name="Google Shape;96;p13"/>
            <p:cNvSpPr txBox="1"/>
            <p:nvPr/>
          </p:nvSpPr>
          <p:spPr>
            <a:xfrm>
              <a:off x="4645051" y="707950"/>
              <a:ext cx="3286640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What support do they need to grow as a venture/leader?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7" name="Google Shape;97;p13"/>
            <p:cNvSpPr txBox="1"/>
            <p:nvPr/>
          </p:nvSpPr>
          <p:spPr>
            <a:xfrm>
              <a:off x="4645051" y="1612501"/>
              <a:ext cx="3349931" cy="30008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What barriers or challenges might prevent them from getting the most out of working with you?</a:t>
              </a:r>
              <a:endParaRPr sz="1000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98" name="Google Shape;98;p13"/>
            <p:cNvSpPr txBox="1"/>
            <p:nvPr/>
          </p:nvSpPr>
          <p:spPr>
            <a:xfrm>
              <a:off x="4645051" y="3538380"/>
              <a:ext cx="3349931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Where might they go for similar help, if not UnLtd?</a:t>
              </a:r>
              <a:endParaRPr sz="1000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99" name="Google Shape;99;p13"/>
            <p:cNvSpPr txBox="1"/>
            <p:nvPr/>
          </p:nvSpPr>
          <p:spPr>
            <a:xfrm>
              <a:off x="4628698" y="2589067"/>
              <a:ext cx="2806331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What’s their preferred way of receiving support and why?</a:t>
              </a:r>
              <a:endParaRPr sz="1000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00" name="Google Shape;100;p13"/>
            <p:cNvSpPr txBox="1"/>
            <p:nvPr/>
          </p:nvSpPr>
          <p:spPr>
            <a:xfrm>
              <a:off x="4675921" y="4383463"/>
              <a:ext cx="3349931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What else is important to know about this person?</a:t>
              </a:r>
              <a:endParaRPr sz="1000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01" name="Google Shape;101;p13"/>
            <p:cNvSpPr txBox="1"/>
            <p:nvPr/>
          </p:nvSpPr>
          <p:spPr>
            <a:xfrm>
              <a:off x="1184411" y="200118"/>
              <a:ext cx="2418451" cy="43858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32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PEN PORTRAIT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3"/>
            <p:cNvSpPr txBox="1"/>
            <p:nvPr/>
          </p:nvSpPr>
          <p:spPr>
            <a:xfrm>
              <a:off x="1212309" y="735914"/>
              <a:ext cx="863137" cy="23083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400" b="1" kern="0">
                  <a:solidFill>
                    <a:srgbClr val="FF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Meet…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103" name="Google Shape;103;p13"/>
            <p:cNvCxnSpPr/>
            <p:nvPr/>
          </p:nvCxnSpPr>
          <p:spPr>
            <a:xfrm>
              <a:off x="1239317" y="638699"/>
              <a:ext cx="6665366" cy="0"/>
            </a:xfrm>
            <a:prstGeom prst="straightConnector1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104" name="Google Shape;104;p13"/>
            <p:cNvPicPr preferRelativeResize="0"/>
            <p:nvPr/>
          </p:nvPicPr>
          <p:blipFill rotWithShape="1">
            <a:blip r:embed="rId3">
              <a:alphaModFix/>
            </a:blip>
            <a:srcRect l="5284" t="23307" r="78352" b="49518"/>
            <a:stretch/>
          </p:blipFill>
          <p:spPr>
            <a:xfrm>
              <a:off x="1197053" y="909211"/>
              <a:ext cx="1191127" cy="1397771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5" name="Google Shape;105;p13"/>
            <p:cNvCxnSpPr/>
            <p:nvPr/>
          </p:nvCxnSpPr>
          <p:spPr>
            <a:xfrm rot="10800000">
              <a:off x="4375686" y="744408"/>
              <a:ext cx="0" cy="4251097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dot"/>
              <a:miter lim="800000"/>
              <a:headEnd type="none" w="sm" len="sm"/>
              <a:tailEnd type="none" w="sm" len="sm"/>
            </a:ln>
          </p:spPr>
        </p:cxnSp>
        <p:sp>
          <p:nvSpPr>
            <p:cNvPr id="106" name="Google Shape;106;p13"/>
            <p:cNvSpPr txBox="1"/>
            <p:nvPr/>
          </p:nvSpPr>
          <p:spPr>
            <a:xfrm>
              <a:off x="932718" y="2779119"/>
              <a:ext cx="666783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Ethnicity: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3"/>
            <p:cNvSpPr txBox="1"/>
            <p:nvPr/>
          </p:nvSpPr>
          <p:spPr>
            <a:xfrm>
              <a:off x="2597285" y="2771001"/>
              <a:ext cx="666783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Disability: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3"/>
            <p:cNvSpPr txBox="1"/>
            <p:nvPr/>
          </p:nvSpPr>
          <p:spPr>
            <a:xfrm>
              <a:off x="2807808" y="3315099"/>
              <a:ext cx="1333454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Lived experience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09" name="Google Shape;109;p13"/>
            <p:cNvGrpSpPr/>
            <p:nvPr/>
          </p:nvGrpSpPr>
          <p:grpSpPr>
            <a:xfrm>
              <a:off x="2813574" y="3539162"/>
              <a:ext cx="1333456" cy="114300"/>
              <a:chOff x="2645633" y="4123534"/>
              <a:chExt cx="1777941" cy="152400"/>
            </a:xfrm>
          </p:grpSpPr>
          <p:cxnSp>
            <p:nvCxnSpPr>
              <p:cNvPr id="110" name="Google Shape;110;p13"/>
              <p:cNvCxnSpPr/>
              <p:nvPr/>
            </p:nvCxnSpPr>
            <p:spPr>
              <a:xfrm>
                <a:off x="2645633" y="4199734"/>
                <a:ext cx="1777941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11" name="Google Shape;111;p13"/>
              <p:cNvCxnSpPr/>
              <p:nvPr/>
            </p:nvCxnSpPr>
            <p:spPr>
              <a:xfrm rot="10800000">
                <a:off x="2649504" y="4123534"/>
                <a:ext cx="0" cy="152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12" name="Google Shape;112;p13"/>
              <p:cNvCxnSpPr/>
              <p:nvPr/>
            </p:nvCxnSpPr>
            <p:spPr>
              <a:xfrm rot="10800000">
                <a:off x="4423574" y="4123534"/>
                <a:ext cx="0" cy="152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113" name="Google Shape;113;p13"/>
            <p:cNvSpPr txBox="1"/>
            <p:nvPr/>
          </p:nvSpPr>
          <p:spPr>
            <a:xfrm>
              <a:off x="2642623" y="3623255"/>
              <a:ext cx="341900" cy="1615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r>
                <a:rPr lang="en-GB" sz="8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Low</a:t>
              </a:r>
              <a:endParaRPr sz="9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4" name="Google Shape;114;p13"/>
            <p:cNvSpPr txBox="1"/>
            <p:nvPr/>
          </p:nvSpPr>
          <p:spPr>
            <a:xfrm>
              <a:off x="3946491" y="3622646"/>
              <a:ext cx="401073" cy="1615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r>
                <a:rPr lang="en-GB" sz="8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High</a:t>
              </a:r>
              <a:endParaRPr sz="9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5" name="Google Shape;115;p13"/>
            <p:cNvSpPr txBox="1"/>
            <p:nvPr/>
          </p:nvSpPr>
          <p:spPr>
            <a:xfrm>
              <a:off x="2677206" y="4272357"/>
              <a:ext cx="1604386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Entrepreneurial experience: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16" name="Google Shape;116;p13"/>
            <p:cNvGrpSpPr/>
            <p:nvPr/>
          </p:nvGrpSpPr>
          <p:grpSpPr>
            <a:xfrm>
              <a:off x="2813574" y="4496123"/>
              <a:ext cx="1333456" cy="114300"/>
              <a:chOff x="2645633" y="4123534"/>
              <a:chExt cx="1777941" cy="152400"/>
            </a:xfrm>
          </p:grpSpPr>
          <p:cxnSp>
            <p:nvCxnSpPr>
              <p:cNvPr id="117" name="Google Shape;117;p13"/>
              <p:cNvCxnSpPr/>
              <p:nvPr/>
            </p:nvCxnSpPr>
            <p:spPr>
              <a:xfrm>
                <a:off x="2645633" y="4199734"/>
                <a:ext cx="1777941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18" name="Google Shape;118;p13"/>
              <p:cNvCxnSpPr/>
              <p:nvPr/>
            </p:nvCxnSpPr>
            <p:spPr>
              <a:xfrm rot="10800000">
                <a:off x="2649504" y="4123534"/>
                <a:ext cx="0" cy="152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119" name="Google Shape;119;p13"/>
              <p:cNvCxnSpPr/>
              <p:nvPr/>
            </p:nvCxnSpPr>
            <p:spPr>
              <a:xfrm rot="10800000">
                <a:off x="4423574" y="4123534"/>
                <a:ext cx="0" cy="152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120" name="Google Shape;120;p13"/>
            <p:cNvSpPr txBox="1"/>
            <p:nvPr/>
          </p:nvSpPr>
          <p:spPr>
            <a:xfrm>
              <a:off x="2642623" y="4580216"/>
              <a:ext cx="341900" cy="1615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r>
                <a:rPr lang="en-GB" sz="8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Low</a:t>
              </a:r>
              <a:endParaRPr sz="9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21" name="Google Shape;121;p13"/>
            <p:cNvSpPr txBox="1"/>
            <p:nvPr/>
          </p:nvSpPr>
          <p:spPr>
            <a:xfrm>
              <a:off x="3946491" y="4579607"/>
              <a:ext cx="401073" cy="1615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r>
                <a:rPr lang="en-GB" sz="8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High</a:t>
              </a:r>
              <a:endParaRPr sz="9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1357355" y="3510830"/>
              <a:ext cx="95250" cy="95250"/>
            </a:xfrm>
            <a:prstGeom prst="roundRect">
              <a:avLst>
                <a:gd name="adj" fmla="val 16667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1698276" y="3513074"/>
              <a:ext cx="95250" cy="9525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2039197" y="3515319"/>
              <a:ext cx="95250" cy="95250"/>
            </a:xfrm>
            <a:prstGeom prst="roundRect">
              <a:avLst>
                <a:gd name="adj" fmla="val 16667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2380118" y="3506340"/>
              <a:ext cx="95250" cy="95250"/>
            </a:xfrm>
            <a:prstGeom prst="roundRect">
              <a:avLst>
                <a:gd name="adj" fmla="val 16667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3"/>
            <p:cNvSpPr txBox="1"/>
            <p:nvPr/>
          </p:nvSpPr>
          <p:spPr>
            <a:xfrm>
              <a:off x="897249" y="3603337"/>
              <a:ext cx="324651" cy="13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r>
                <a:rPr lang="en-GB" sz="6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None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3"/>
            <p:cNvSpPr txBox="1"/>
            <p:nvPr/>
          </p:nvSpPr>
          <p:spPr>
            <a:xfrm>
              <a:off x="1193480" y="3604516"/>
              <a:ext cx="448016" cy="1962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r>
                <a:rPr lang="en-GB" sz="6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GCSE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914377">
                <a:buClr>
                  <a:srgbClr val="000000"/>
                </a:buClr>
              </a:pPr>
              <a:r>
                <a:rPr lang="en-GB" sz="5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(or equivalent)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3"/>
            <p:cNvSpPr txBox="1"/>
            <p:nvPr/>
          </p:nvSpPr>
          <p:spPr>
            <a:xfrm>
              <a:off x="1513295" y="3605893"/>
              <a:ext cx="496002" cy="1962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r>
                <a:rPr lang="en-GB" sz="6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A-level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914377">
                <a:buClr>
                  <a:srgbClr val="000000"/>
                </a:buClr>
              </a:pPr>
              <a:r>
                <a:rPr lang="en-GB" sz="5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(or equivalent)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3"/>
            <p:cNvSpPr txBox="1"/>
            <p:nvPr/>
          </p:nvSpPr>
          <p:spPr>
            <a:xfrm>
              <a:off x="1834243" y="3604446"/>
              <a:ext cx="538121" cy="1962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r>
                <a:rPr lang="en-GB" sz="6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Undergrad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914377">
                <a:buClr>
                  <a:srgbClr val="000000"/>
                </a:buClr>
              </a:pPr>
              <a:r>
                <a:rPr lang="en-GB" sz="5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(or equivalent)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3"/>
            <p:cNvSpPr txBox="1"/>
            <p:nvPr/>
          </p:nvSpPr>
          <p:spPr>
            <a:xfrm>
              <a:off x="2207650" y="3602646"/>
              <a:ext cx="467897" cy="1962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r>
                <a:rPr lang="en-GB" sz="6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Postgrad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algn="ctr" defTabSz="914377">
                <a:buClr>
                  <a:srgbClr val="000000"/>
                </a:buClr>
              </a:pPr>
              <a:r>
                <a:rPr lang="en-GB" sz="5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(or equivalent)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3"/>
            <p:cNvSpPr txBox="1"/>
            <p:nvPr/>
          </p:nvSpPr>
          <p:spPr>
            <a:xfrm>
              <a:off x="3656929" y="83011"/>
              <a:ext cx="3479054" cy="2077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2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Social entrepreneur type: </a:t>
              </a:r>
              <a:r>
                <a:rPr lang="en-GB" sz="12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Unconscious Social Entrepreneur</a:t>
              </a:r>
              <a:endParaRPr sz="12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132" name="Google Shape;132;p1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829530" y="35839"/>
              <a:ext cx="392642" cy="25571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3" name="Google Shape;133;p13"/>
            <p:cNvSpPr txBox="1"/>
            <p:nvPr/>
          </p:nvSpPr>
          <p:spPr>
            <a:xfrm>
              <a:off x="2965126" y="919066"/>
              <a:ext cx="1316464" cy="18358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Harry</a:t>
              </a:r>
              <a:endParaRPr sz="10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4" name="Google Shape;134;p13"/>
            <p:cNvSpPr txBox="1"/>
            <p:nvPr/>
          </p:nvSpPr>
          <p:spPr>
            <a:xfrm>
              <a:off x="2864188" y="1213146"/>
              <a:ext cx="1282839" cy="19152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41</a:t>
              </a:r>
              <a:endParaRPr sz="10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5" name="Google Shape;135;p13"/>
            <p:cNvSpPr txBox="1"/>
            <p:nvPr/>
          </p:nvSpPr>
          <p:spPr>
            <a:xfrm>
              <a:off x="2595099" y="1662178"/>
              <a:ext cx="1643824" cy="20540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Urban area of a big city</a:t>
              </a:r>
              <a:endParaRPr sz="10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6" name="Google Shape;136;p13"/>
            <p:cNvSpPr txBox="1"/>
            <p:nvPr/>
          </p:nvSpPr>
          <p:spPr>
            <a:xfrm>
              <a:off x="2606505" y="2092533"/>
              <a:ext cx="1632410" cy="18241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Partner &amp; kids</a:t>
              </a:r>
              <a:endParaRPr sz="10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7" name="Google Shape;137;p13"/>
            <p:cNvSpPr txBox="1"/>
            <p:nvPr/>
          </p:nvSpPr>
          <p:spPr>
            <a:xfrm>
              <a:off x="2595099" y="2504282"/>
              <a:ext cx="1643816" cy="18466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Self-employed</a:t>
              </a:r>
              <a:endParaRPr sz="10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8" name="Google Shape;138;p13"/>
            <p:cNvSpPr txBox="1"/>
            <p:nvPr/>
          </p:nvSpPr>
          <p:spPr>
            <a:xfrm>
              <a:off x="1418245" y="2780553"/>
              <a:ext cx="697547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Black African</a:t>
              </a:r>
              <a:endParaRPr sz="10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9" name="Google Shape;139;p13"/>
            <p:cNvSpPr txBox="1"/>
            <p:nvPr/>
          </p:nvSpPr>
          <p:spPr>
            <a:xfrm>
              <a:off x="3138244" y="2777623"/>
              <a:ext cx="244298" cy="18466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no</a:t>
              </a:r>
              <a:endParaRPr sz="10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1011446" y="3516843"/>
              <a:ext cx="95250" cy="95250"/>
            </a:xfrm>
            <a:prstGeom prst="roundRect">
              <a:avLst>
                <a:gd name="adj" fmla="val 16667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endParaRPr sz="2400" ker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3"/>
            <p:cNvSpPr txBox="1"/>
            <p:nvPr/>
          </p:nvSpPr>
          <p:spPr>
            <a:xfrm>
              <a:off x="977165" y="3300494"/>
              <a:ext cx="200864" cy="2077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3"/>
            <p:cNvSpPr txBox="1"/>
            <p:nvPr/>
          </p:nvSpPr>
          <p:spPr>
            <a:xfrm>
              <a:off x="934070" y="3821262"/>
              <a:ext cx="3212958" cy="41302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Here’s more information on my education</a:t>
              </a:r>
              <a:endParaRPr sz="10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3" name="Google Shape;143;p13"/>
            <p:cNvSpPr txBox="1"/>
            <p:nvPr/>
          </p:nvSpPr>
          <p:spPr>
            <a:xfrm>
              <a:off x="957333" y="4764380"/>
              <a:ext cx="3283778" cy="32273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My venture is sports club activities for local youth</a:t>
              </a:r>
              <a:r>
                <a:rPr lang="en-GB" sz="10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. 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3"/>
            <p:cNvSpPr txBox="1"/>
            <p:nvPr/>
          </p:nvSpPr>
          <p:spPr>
            <a:xfrm>
              <a:off x="4645051" y="919066"/>
              <a:ext cx="3283778" cy="62528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171446" indent="-171446" defTabSz="914377">
                <a:buClr>
                  <a:srgbClr val="000000"/>
                </a:buClr>
                <a:buSzPts val="1000"/>
                <a:buFont typeface="Helvetica Neue"/>
                <a:buChar char="-"/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Need help with structuring, giving parameters and boarders 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to their work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- Strategic development plan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3"/>
            <p:cNvSpPr txBox="1"/>
            <p:nvPr/>
          </p:nvSpPr>
          <p:spPr>
            <a:xfrm>
              <a:off x="4640266" y="1925684"/>
              <a:ext cx="3283778" cy="62528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Their style / approach.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Realising what support is available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Lack of professional acumen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3"/>
            <p:cNvSpPr txBox="1"/>
            <p:nvPr/>
          </p:nvSpPr>
          <p:spPr>
            <a:xfrm>
              <a:off x="4639618" y="2789378"/>
              <a:ext cx="3283778" cy="70533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Face to face. Need to sit down and chat things through.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3"/>
            <p:cNvSpPr txBox="1"/>
            <p:nvPr/>
          </p:nvSpPr>
          <p:spPr>
            <a:xfrm>
              <a:off x="4645051" y="3723045"/>
              <a:ext cx="3283778" cy="66041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Voluntary services, local authorities, local schools, police services.</a:t>
              </a:r>
              <a:endParaRPr sz="10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8" name="Google Shape;148;p13"/>
            <p:cNvSpPr txBox="1"/>
            <p:nvPr/>
          </p:nvSpPr>
          <p:spPr>
            <a:xfrm>
              <a:off x="4675921" y="4553273"/>
              <a:ext cx="3445394" cy="53384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0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UnLtd needs to know what support does he need?</a:t>
              </a:r>
              <a:endParaRPr sz="1400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3809383" y="3461041"/>
              <a:ext cx="201491" cy="173699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endParaRPr sz="2400" ker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891043" y="4435834"/>
              <a:ext cx="201491" cy="173699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914377">
                <a:buClr>
                  <a:srgbClr val="000000"/>
                </a:buClr>
              </a:pPr>
              <a:endParaRPr sz="2400" kern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3"/>
            <p:cNvSpPr txBox="1"/>
            <p:nvPr/>
          </p:nvSpPr>
          <p:spPr>
            <a:xfrm>
              <a:off x="3656927" y="287596"/>
              <a:ext cx="4464387" cy="2273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defTabSz="914377">
                <a:buClr>
                  <a:srgbClr val="000000"/>
                </a:buClr>
              </a:pPr>
              <a:r>
                <a:rPr lang="en-GB" sz="1200" b="1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 one sentence: </a:t>
              </a:r>
              <a:r>
                <a:rPr lang="en-GB" sz="1200" kern="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I’m already doing it! Now please help me deal with the fiddly bits I don’t understand</a:t>
              </a:r>
              <a:endParaRPr sz="1200" b="1" kern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6517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>
            <a:extLst>
              <a:ext uri="{FF2B5EF4-FFF2-40B4-BE49-F238E27FC236}">
                <a16:creationId xmlns:a16="http://schemas.microsoft.com/office/drawing/2014/main" id="{EC79E6AA-BAC5-CB4F-9358-9CC544C4EE39}"/>
              </a:ext>
            </a:extLst>
          </p:cNvPr>
          <p:cNvGrpSpPr/>
          <p:nvPr/>
        </p:nvGrpSpPr>
        <p:grpSpPr>
          <a:xfrm>
            <a:off x="2767194" y="496030"/>
            <a:ext cx="6657613" cy="5865941"/>
            <a:chOff x="1788692" y="677774"/>
            <a:chExt cx="5867404" cy="5875947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1C2AE0D9-3908-A64A-A86C-C27A5CD51AB0}"/>
                </a:ext>
              </a:extLst>
            </p:cNvPr>
            <p:cNvSpPr/>
            <p:nvPr/>
          </p:nvSpPr>
          <p:spPr>
            <a:xfrm>
              <a:off x="2442411" y="677774"/>
              <a:ext cx="2606842" cy="2606842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tx1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E.G. SLACK, WHATSAPP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7EB2CCA0-6C93-8A4A-A672-46BFC2D9EB6B}"/>
                </a:ext>
              </a:extLst>
            </p:cNvPr>
            <p:cNvSpPr/>
            <p:nvPr/>
          </p:nvSpPr>
          <p:spPr>
            <a:xfrm>
              <a:off x="5049253" y="677774"/>
              <a:ext cx="2606842" cy="2606842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tx1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E.G. FIXED/PRE-BOOKED, SKYPE, FACETIME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54D97F61-62EB-5A42-80BC-9A9D11C4751B}"/>
                </a:ext>
              </a:extLst>
            </p:cNvPr>
            <p:cNvSpPr/>
            <p:nvPr/>
          </p:nvSpPr>
          <p:spPr>
            <a:xfrm>
              <a:off x="2442411" y="3284616"/>
              <a:ext cx="2606842" cy="2606842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tx1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E.G. ADHOC PHONECALLS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A5A8B93-04CB-8B4A-8C1F-69DF6F72AE13}"/>
                </a:ext>
              </a:extLst>
            </p:cNvPr>
            <p:cNvSpPr/>
            <p:nvPr/>
          </p:nvSpPr>
          <p:spPr>
            <a:xfrm>
              <a:off x="5049253" y="3300658"/>
              <a:ext cx="2606842" cy="259080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>
                  <a:solidFill>
                    <a:schemeClr val="tx1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E.G. IN PERSON, FIXED FREQUENCY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47A960A-CB4B-1440-9F0C-0C112DE98253}"/>
                </a:ext>
              </a:extLst>
            </p:cNvPr>
            <p:cNvSpPr/>
            <p:nvPr/>
          </p:nvSpPr>
          <p:spPr>
            <a:xfrm>
              <a:off x="1788692" y="677774"/>
              <a:ext cx="653717" cy="2598820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GB" sz="2400" b="1" dirty="0">
                  <a:solidFill>
                    <a:schemeClr val="tx1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ONLINE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663DB75B-6ACB-1842-9921-89B98766290D}"/>
                </a:ext>
              </a:extLst>
            </p:cNvPr>
            <p:cNvSpPr/>
            <p:nvPr/>
          </p:nvSpPr>
          <p:spPr>
            <a:xfrm>
              <a:off x="1788693" y="3284616"/>
              <a:ext cx="653717" cy="2606842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GB" sz="2400" b="1" dirty="0">
                  <a:solidFill>
                    <a:schemeClr val="tx1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OFFLINE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4FC7688-C1E5-C54C-A29B-2A2135A285B3}"/>
                </a:ext>
              </a:extLst>
            </p:cNvPr>
            <p:cNvSpPr/>
            <p:nvPr/>
          </p:nvSpPr>
          <p:spPr>
            <a:xfrm rot="16200000">
              <a:off x="6025816" y="4923442"/>
              <a:ext cx="653717" cy="2606842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GB" sz="2400" b="1" dirty="0">
                  <a:solidFill>
                    <a:schemeClr val="tx1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STRUCTURED</a:t>
              </a:r>
              <a:endParaRPr lang="en-GB" sz="2400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2270BA13-3F17-9D42-94D5-9574ADDE77ED}"/>
                </a:ext>
              </a:extLst>
            </p:cNvPr>
            <p:cNvSpPr/>
            <p:nvPr/>
          </p:nvSpPr>
          <p:spPr>
            <a:xfrm rot="16200000">
              <a:off x="3418973" y="4918898"/>
              <a:ext cx="653717" cy="2606843"/>
            </a:xfrm>
            <a:prstGeom prst="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GB" sz="2400" b="1" dirty="0">
                  <a:solidFill>
                    <a:schemeClr val="tx1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UNSTRUCTURED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789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510</Words>
  <Application>Microsoft Office PowerPoint</Application>
  <PresentationFormat>Widescreen</PresentationFormat>
  <Paragraphs>109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Hand Of Sean</vt:lpstr>
      <vt:lpstr>Helvetica Neue</vt:lpstr>
      <vt:lpstr>Helvetica Neue Black Condensed</vt:lpstr>
      <vt:lpstr>Helvetica Neue Light</vt:lpstr>
      <vt:lpstr>Helvetica Neue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Lages</dc:creator>
  <cp:lastModifiedBy>Tim Lages</cp:lastModifiedBy>
  <cp:revision>1</cp:revision>
  <dcterms:created xsi:type="dcterms:W3CDTF">2020-02-24T15:01:56Z</dcterms:created>
  <dcterms:modified xsi:type="dcterms:W3CDTF">2020-02-24T15:02:02Z</dcterms:modified>
</cp:coreProperties>
</file>

<file path=docProps/thumbnail.jpeg>
</file>